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82" r:id="rId3"/>
    <p:sldId id="257" r:id="rId4"/>
    <p:sldId id="258" r:id="rId5"/>
    <p:sldId id="256" r:id="rId6"/>
    <p:sldId id="268" r:id="rId7"/>
    <p:sldId id="262" r:id="rId8"/>
    <p:sldId id="274" r:id="rId9"/>
    <p:sldId id="271" r:id="rId10"/>
    <p:sldId id="281" r:id="rId11"/>
    <p:sldId id="277" r:id="rId12"/>
    <p:sldId id="270" r:id="rId13"/>
    <p:sldId id="269" r:id="rId14"/>
    <p:sldId id="284" r:id="rId15"/>
    <p:sldId id="272" r:id="rId16"/>
    <p:sldId id="283" r:id="rId17"/>
    <p:sldId id="265" r:id="rId18"/>
    <p:sldId id="264" r:id="rId19"/>
    <p:sldId id="263" r:id="rId20"/>
    <p:sldId id="267" r:id="rId21"/>
    <p:sldId id="266" r:id="rId22"/>
    <p:sldId id="275" r:id="rId23"/>
    <p:sldId id="260" r:id="rId24"/>
    <p:sldId id="285" r:id="rId25"/>
    <p:sldId id="286" r:id="rId26"/>
    <p:sldId id="279" r:id="rId27"/>
    <p:sldId id="280" r:id="rId28"/>
    <p:sldId id="287" r:id="rId29"/>
    <p:sldId id="276" r:id="rId30"/>
    <p:sldId id="25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2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1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3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9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4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4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E5C0-AD0A-C640-8DF4-BFE491142CD9}" type="datetimeFigureOut">
              <a:rPr lang="en-US" smtClean="0"/>
              <a:t>07/24/2014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EDAE7-FBA5-0547-AFB9-F684BB75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galaxy.org/u/aun1/p/galaxy101" TargetMode="External"/><Relationship Id="rId4" Type="http://schemas.openxmlformats.org/officeDocument/2006/relationships/hyperlink" Target="https://wiki.galaxyproject.org/Lear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ostar.usegalaxy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233" y="659810"/>
            <a:ext cx="8107311" cy="1470025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Exome</a:t>
            </a:r>
            <a:r>
              <a:rPr lang="en-US" dirty="0" smtClean="0"/>
              <a:t> Analysis in Galaxy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050" y="2556867"/>
            <a:ext cx="7394150" cy="217951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5100" dirty="0" smtClean="0"/>
              <a:t>Carol Bult, Ph.D.</a:t>
            </a:r>
          </a:p>
          <a:p>
            <a:pPr algn="l"/>
            <a:r>
              <a:rPr lang="en-US" sz="5100" dirty="0" smtClean="0"/>
              <a:t>Professor</a:t>
            </a:r>
          </a:p>
          <a:p>
            <a:pPr algn="l"/>
            <a:r>
              <a:rPr lang="en-US" sz="5100" dirty="0" smtClean="0"/>
              <a:t>Deputy Director, JAX Cancer Center</a:t>
            </a:r>
          </a:p>
          <a:p>
            <a:endParaRPr lang="en-US" dirty="0" smtClean="0"/>
          </a:p>
          <a:p>
            <a:r>
              <a:rPr lang="en-US" dirty="0" smtClean="0"/>
              <a:t>Short Course Bioinformatics Workshops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889" y="6215855"/>
            <a:ext cx="453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Disclaimer…I am on the Galaxy Advisory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7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23319" y="4391818"/>
            <a:ext cx="3677494" cy="2305125"/>
            <a:chOff x="5923319" y="4391818"/>
            <a:chExt cx="3677494" cy="2305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319" y="4714984"/>
              <a:ext cx="3096811" cy="19819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06391" y="4391818"/>
              <a:ext cx="26944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workflow will take some time to run!!</a:t>
              </a:r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46" y="1211240"/>
            <a:ext cx="9433318" cy="585239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Get Data into Galaxy</a:t>
            </a:r>
            <a:endParaRPr lang="en-US" dirty="0"/>
          </a:p>
          <a:p>
            <a:pPr lvl="1"/>
            <a:r>
              <a:rPr lang="en-US" b="1" dirty="0" smtClean="0"/>
              <a:t>Get Data</a:t>
            </a:r>
            <a:r>
              <a:rPr lang="en-US" dirty="0" smtClean="0"/>
              <a:t>-&gt; (we’ll get this from the short read archive @ NCBI) </a:t>
            </a:r>
          </a:p>
          <a:p>
            <a:r>
              <a:rPr lang="en-US" dirty="0" smtClean="0"/>
              <a:t>Split merged paired end sequence data file into forward and reverse (if necessary)</a:t>
            </a:r>
          </a:p>
          <a:p>
            <a:pPr marL="742950" lvl="2" indent="-342900"/>
            <a:r>
              <a:rPr lang="en-US" b="1" dirty="0"/>
              <a:t>NGS: QC and manipulation</a:t>
            </a:r>
            <a:r>
              <a:rPr lang="en-US" dirty="0"/>
              <a:t> -&gt; </a:t>
            </a:r>
            <a:r>
              <a:rPr lang="en-US" dirty="0" err="1" smtClean="0"/>
              <a:t>Fastq</a:t>
            </a:r>
            <a:r>
              <a:rPr lang="en-US" dirty="0" smtClean="0"/>
              <a:t> splitter</a:t>
            </a:r>
          </a:p>
          <a:p>
            <a:r>
              <a:rPr lang="en-US" dirty="0" smtClean="0"/>
              <a:t>Run QC analysis</a:t>
            </a:r>
          </a:p>
          <a:p>
            <a:pPr lvl="1"/>
            <a:r>
              <a:rPr lang="en-US" b="1" dirty="0" smtClean="0"/>
              <a:t>NGS: QC and manipulation</a:t>
            </a:r>
            <a:r>
              <a:rPr lang="en-US" dirty="0" smtClean="0"/>
              <a:t> -&gt; </a:t>
            </a:r>
            <a:r>
              <a:rPr lang="en-US" dirty="0" err="1" smtClean="0"/>
              <a:t>Fastqc</a:t>
            </a:r>
            <a:r>
              <a:rPr lang="en-US" dirty="0" smtClean="0"/>
              <a:t>: </a:t>
            </a:r>
            <a:r>
              <a:rPr lang="en-US" dirty="0" err="1" smtClean="0"/>
              <a:t>Fastq</a:t>
            </a:r>
            <a:r>
              <a:rPr lang="en-US" dirty="0" smtClean="0"/>
              <a:t> QC</a:t>
            </a:r>
          </a:p>
          <a:p>
            <a:r>
              <a:rPr lang="en-US" dirty="0" smtClean="0"/>
              <a:t>Map sequence reads to reference genome</a:t>
            </a:r>
          </a:p>
          <a:p>
            <a:pPr lvl="1"/>
            <a:r>
              <a:rPr lang="en-US" b="1" dirty="0" smtClean="0"/>
              <a:t>NGS: Mapping </a:t>
            </a:r>
            <a:r>
              <a:rPr lang="en-US" dirty="0" smtClean="0"/>
              <a:t>-&gt; Map with BWA for </a:t>
            </a:r>
            <a:r>
              <a:rPr lang="en-US" dirty="0" err="1" smtClean="0"/>
              <a:t>Illumina</a:t>
            </a:r>
            <a:endParaRPr lang="en-US" dirty="0" smtClean="0"/>
          </a:p>
          <a:p>
            <a:pPr lvl="2"/>
            <a:r>
              <a:rPr lang="en-US" dirty="0" smtClean="0"/>
              <a:t>Select appropriate parameters</a:t>
            </a:r>
          </a:p>
          <a:p>
            <a:r>
              <a:rPr lang="en-US" dirty="0" smtClean="0"/>
              <a:t>Convert SAM to BAM</a:t>
            </a:r>
          </a:p>
          <a:p>
            <a:pPr lvl="1"/>
            <a:r>
              <a:rPr lang="en-US" b="1" dirty="0" smtClean="0"/>
              <a:t>NGS: SAM Tools </a:t>
            </a:r>
            <a:r>
              <a:rPr lang="en-US" dirty="0" smtClean="0"/>
              <a:t>-&gt; SAM-to-BAM</a:t>
            </a:r>
          </a:p>
          <a:p>
            <a:r>
              <a:rPr lang="en-US" dirty="0" smtClean="0"/>
              <a:t>Visualize Alignments</a:t>
            </a:r>
          </a:p>
          <a:p>
            <a:pPr lvl="1"/>
            <a:r>
              <a:rPr lang="en-US" dirty="0" smtClean="0"/>
              <a:t>Select UCSC genome browser or </a:t>
            </a:r>
            <a:r>
              <a:rPr lang="en-US" dirty="0" err="1" smtClean="0"/>
              <a:t>Trackster</a:t>
            </a:r>
            <a:r>
              <a:rPr lang="en-US" dirty="0" smtClean="0"/>
              <a:t> in Galaxy OR…</a:t>
            </a:r>
          </a:p>
          <a:p>
            <a:pPr lvl="1"/>
            <a:r>
              <a:rPr lang="en-US" dirty="0" smtClean="0"/>
              <a:t>Download BAM and BAM index files AND</a:t>
            </a:r>
          </a:p>
          <a:p>
            <a:pPr lvl="1"/>
            <a:r>
              <a:rPr lang="en-US" dirty="0" smtClean="0"/>
              <a:t>Download and Install IGV from Broad</a:t>
            </a:r>
          </a:p>
          <a:p>
            <a:r>
              <a:rPr lang="en-US" dirty="0" smtClean="0"/>
              <a:t>Upload a Reference Genome (if one isn’t already in Galaxy)</a:t>
            </a:r>
          </a:p>
          <a:p>
            <a:pPr lvl="1"/>
            <a:r>
              <a:rPr lang="en-US" b="1" dirty="0" smtClean="0"/>
              <a:t>Get Data -&gt; </a:t>
            </a:r>
            <a:r>
              <a:rPr lang="en-US" dirty="0" smtClean="0"/>
              <a:t>(Mouse_GRCm38p1</a:t>
            </a:r>
            <a:r>
              <a:rPr lang="en-US" dirty="0"/>
              <a:t>.fasta)</a:t>
            </a:r>
            <a:endParaRPr lang="en-US" dirty="0" smtClean="0"/>
          </a:p>
          <a:p>
            <a:r>
              <a:rPr lang="en-US" dirty="0" smtClean="0"/>
              <a:t>Call Variants</a:t>
            </a:r>
          </a:p>
          <a:p>
            <a:pPr lvl="1"/>
            <a:r>
              <a:rPr lang="en-US" b="1" dirty="0" smtClean="0"/>
              <a:t>NGS: Variant Detection </a:t>
            </a:r>
            <a:r>
              <a:rPr lang="en-US" dirty="0" smtClean="0"/>
              <a:t>-&gt; </a:t>
            </a:r>
            <a:r>
              <a:rPr lang="en-US" dirty="0" err="1" smtClean="0"/>
              <a:t>FreeBaye</a:t>
            </a:r>
            <a:endParaRPr lang="en-US" dirty="0" smtClean="0"/>
          </a:p>
          <a:p>
            <a:r>
              <a:rPr lang="en-US" dirty="0" smtClean="0"/>
              <a:t>Annotate Variants</a:t>
            </a:r>
          </a:p>
          <a:p>
            <a:pPr lvl="1"/>
            <a:r>
              <a:rPr lang="en-US" dirty="0" smtClean="0"/>
              <a:t>Download VCF file</a:t>
            </a:r>
          </a:p>
          <a:p>
            <a:pPr lvl="1"/>
            <a:r>
              <a:rPr lang="en-US" dirty="0" smtClean="0"/>
              <a:t>Upload to Variant Effect Predictor (VEP) @ ENSEMBL</a:t>
            </a:r>
          </a:p>
          <a:p>
            <a:pPr lvl="2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Simple </a:t>
            </a:r>
            <a:r>
              <a:rPr lang="en-US" dirty="0" err="1" smtClean="0"/>
              <a:t>Exome</a:t>
            </a:r>
            <a:r>
              <a:rPr lang="en-US" dirty="0" smtClean="0"/>
              <a:t> Analysis Workflow in Galaxy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9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6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0" y="241300"/>
            <a:ext cx="3213100" cy="637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3069" y="2129705"/>
            <a:ext cx="5096245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out for one process in Galaxy becomes the input for another analysis tool.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Uploaded Cleft data from the SRA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Split the paired end reads into separate files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Mapped the reads to the mouse genome using BWA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Converted the SAM file from BWA to BAM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Extracted the subset of alignments to chromosome 15 from the whole genome BAM file</a:t>
            </a:r>
            <a:endParaRPr lang="en-US" dirty="0"/>
          </a:p>
        </p:txBody>
      </p:sp>
      <p:sp>
        <p:nvSpPr>
          <p:cNvPr id="8" name="Up Arrow 7"/>
          <p:cNvSpPr/>
          <p:nvPr/>
        </p:nvSpPr>
        <p:spPr>
          <a:xfrm>
            <a:off x="2122043" y="4712656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1856718" y="3879075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591393" y="3045494"/>
            <a:ext cx="417725" cy="4345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1326068" y="2259328"/>
            <a:ext cx="417725" cy="5167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908343" y="1816805"/>
            <a:ext cx="417725" cy="5167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0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8141" y="-216853"/>
            <a:ext cx="11118361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Even Simpler </a:t>
            </a:r>
            <a:r>
              <a:rPr lang="en-US" sz="3600" dirty="0" err="1" smtClean="0"/>
              <a:t>Exome</a:t>
            </a:r>
            <a:r>
              <a:rPr lang="en-US" sz="3600" dirty="0" smtClean="0"/>
              <a:t>  Analysis Workflow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3824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Get Data</a:t>
            </a:r>
          </a:p>
          <a:p>
            <a:pPr lvl="1"/>
            <a:r>
              <a:rPr lang="en-US" b="1" dirty="0" smtClean="0"/>
              <a:t>Get Data </a:t>
            </a:r>
            <a:r>
              <a:rPr lang="en-US" dirty="0" smtClean="0"/>
              <a:t>-&gt; (BAM file for chromosome 15 )</a:t>
            </a:r>
          </a:p>
          <a:p>
            <a:r>
              <a:rPr lang="en-US" dirty="0" smtClean="0"/>
              <a:t>Get Data</a:t>
            </a:r>
          </a:p>
          <a:p>
            <a:pPr lvl="1"/>
            <a:r>
              <a:rPr lang="en-US" b="1" dirty="0" smtClean="0"/>
              <a:t>Get Data </a:t>
            </a:r>
            <a:r>
              <a:rPr lang="en-US" dirty="0" smtClean="0"/>
              <a:t>-&gt; (mouse assembly in </a:t>
            </a:r>
            <a:r>
              <a:rPr lang="en-US" dirty="0" err="1" smtClean="0"/>
              <a:t>fasta</a:t>
            </a:r>
            <a:r>
              <a:rPr lang="en-US" dirty="0" smtClean="0"/>
              <a:t> format )</a:t>
            </a:r>
            <a:endParaRPr lang="en-US" dirty="0"/>
          </a:p>
          <a:p>
            <a:r>
              <a:rPr lang="en-US" dirty="0" smtClean="0"/>
              <a:t>Run </a:t>
            </a:r>
            <a:r>
              <a:rPr lang="en-US" dirty="0" err="1" smtClean="0"/>
              <a:t>FreeBayes</a:t>
            </a:r>
            <a:endParaRPr lang="en-US" dirty="0" smtClean="0"/>
          </a:p>
          <a:p>
            <a:pPr lvl="1"/>
            <a:r>
              <a:rPr lang="en-US" b="1" dirty="0"/>
              <a:t>NGS: Variant </a:t>
            </a:r>
            <a:r>
              <a:rPr lang="en-US" b="1" dirty="0" smtClean="0"/>
              <a:t>Analysis </a:t>
            </a:r>
            <a:r>
              <a:rPr lang="en-US" dirty="0" smtClean="0"/>
              <a:t>-&gt; </a:t>
            </a:r>
            <a:r>
              <a:rPr lang="en-US" dirty="0" err="1" smtClean="0"/>
              <a:t>FreeBayes</a:t>
            </a:r>
            <a:endParaRPr lang="en-US" dirty="0" smtClean="0"/>
          </a:p>
          <a:p>
            <a:pPr lvl="2"/>
            <a:r>
              <a:rPr lang="en-US" dirty="0" smtClean="0"/>
              <a:t>For more information on </a:t>
            </a:r>
            <a:r>
              <a:rPr lang="en-US" dirty="0" err="1" smtClean="0"/>
              <a:t>FreeBayes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/>
              <a:t>clavius.bc.edu</a:t>
            </a:r>
            <a:r>
              <a:rPr lang="en-US" dirty="0"/>
              <a:t>/~</a:t>
            </a:r>
            <a:r>
              <a:rPr lang="en-US" dirty="0" err="1"/>
              <a:t>erik</a:t>
            </a:r>
            <a:r>
              <a:rPr lang="en-US" dirty="0"/>
              <a:t>/CSHL-advanced-sequencing/</a:t>
            </a:r>
            <a:r>
              <a:rPr lang="en-US" dirty="0" err="1"/>
              <a:t>freebayes-tutorial.html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err="1" smtClean="0"/>
              <a:t>FreeBayes</a:t>
            </a:r>
            <a:r>
              <a:rPr lang="en-US" dirty="0" smtClean="0"/>
              <a:t> output (VCF file) from Galaxy</a:t>
            </a:r>
          </a:p>
          <a:p>
            <a:r>
              <a:rPr lang="en-US" dirty="0" smtClean="0"/>
              <a:t>Submit VCF file to Variant Effect Predictor web site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useast.ensembl.org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82" y="585377"/>
            <a:ext cx="2248225" cy="34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6.1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" y="186266"/>
            <a:ext cx="3362554" cy="3335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2 at 6.1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5" y="3680884"/>
            <a:ext cx="3175000" cy="290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2 at 6.10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31" y="2543921"/>
            <a:ext cx="3249260" cy="4045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4-07-22 at 6.10.4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186266"/>
            <a:ext cx="3136900" cy="397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19224" y="486632"/>
            <a:ext cx="258787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FreeBayes</a:t>
            </a:r>
            <a:r>
              <a:rPr lang="en-US" dirty="0" smtClean="0"/>
              <a:t> will use your alignments in BAM format to look for variants.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1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4 at 6.0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5" y="230208"/>
            <a:ext cx="8434509" cy="538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4 at 6.04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732787"/>
            <a:ext cx="2616200" cy="105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4 at 6.04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3151874"/>
            <a:ext cx="59055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5839" y="230208"/>
            <a:ext cx="366657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94029" y="1077089"/>
            <a:ext cx="366657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46149" y="5875775"/>
            <a:ext cx="366657" cy="5232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9010" y="1720712"/>
            <a:ext cx="3711184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FreeBayes</a:t>
            </a:r>
            <a:r>
              <a:rPr lang="en-US" dirty="0" smtClean="0"/>
              <a:t> dialog box in Galaxy (1).</a:t>
            </a:r>
          </a:p>
          <a:p>
            <a:r>
              <a:rPr lang="en-US" dirty="0" smtClean="0"/>
              <a:t>Chances are the mouse genome won’t be available. So upload your own reference from your history </a:t>
            </a:r>
          </a:p>
          <a:p>
            <a:r>
              <a:rPr lang="en-US" dirty="0" smtClean="0"/>
              <a:t>Select History (2)</a:t>
            </a:r>
          </a:p>
          <a:p>
            <a:r>
              <a:rPr lang="en-US" dirty="0" smtClean="0"/>
              <a:t>See the result (3)</a:t>
            </a:r>
          </a:p>
          <a:p>
            <a:endParaRPr lang="en-US" dirty="0"/>
          </a:p>
          <a:p>
            <a:r>
              <a:rPr lang="en-US" dirty="0" smtClean="0"/>
              <a:t>Note that Galaxy </a:t>
            </a:r>
            <a:r>
              <a:rPr lang="en-US" dirty="0" err="1" smtClean="0"/>
              <a:t>autodetected</a:t>
            </a:r>
            <a:r>
              <a:rPr lang="en-US" dirty="0" smtClean="0"/>
              <a:t> the BAM file in your history!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60122" y="2222339"/>
            <a:ext cx="2900564" cy="188502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84007" y="6093293"/>
            <a:ext cx="6487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http://</a:t>
            </a:r>
            <a:r>
              <a:rPr lang="en-US" dirty="0" err="1"/>
              <a:t>useast.ensembl.org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13220" y="249950"/>
            <a:ext cx="5463843" cy="1754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Once you have a VCF file you want to know about the nature of the variants, right?</a:t>
            </a:r>
          </a:p>
          <a:p>
            <a:endParaRPr lang="en-US" dirty="0"/>
          </a:p>
          <a:p>
            <a:r>
              <a:rPr lang="en-US" dirty="0" smtClean="0"/>
              <a:t>There are some tools in Galaxy that can help with this…but VEP @ </a:t>
            </a:r>
            <a:r>
              <a:rPr lang="en-US" dirty="0" err="1" smtClean="0"/>
              <a:t>Ensembl</a:t>
            </a:r>
            <a:r>
              <a:rPr lang="en-US" dirty="0" smtClean="0"/>
              <a:t> is a great tool. </a:t>
            </a:r>
          </a:p>
          <a:p>
            <a:endParaRPr lang="en-US" dirty="0"/>
          </a:p>
        </p:txBody>
      </p:sp>
      <p:pic>
        <p:nvPicPr>
          <p:cNvPr id="5" name="Picture 4" descr="Screen Shot 2014-07-24 at 5.53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46" y="61958"/>
            <a:ext cx="3327400" cy="2501900"/>
          </a:xfrm>
          <a:prstGeom prst="rect">
            <a:avLst/>
          </a:prstGeom>
        </p:spPr>
      </p:pic>
      <p:pic>
        <p:nvPicPr>
          <p:cNvPr id="2" name="Picture 1" descr="Screen Shot 2014-07-22 at 6.2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68" y="2108089"/>
            <a:ext cx="6916295" cy="3644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48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667" y="2686154"/>
            <a:ext cx="4907896" cy="3850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289" y="805457"/>
            <a:ext cx="7463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is a VCF file already “done” on the </a:t>
            </a:r>
            <a:r>
              <a:rPr lang="en-US" sz="2400" dirty="0" err="1" smtClean="0"/>
              <a:t>DropBox</a:t>
            </a:r>
            <a:r>
              <a:rPr lang="en-US" sz="2400" dirty="0" smtClean="0"/>
              <a:t> site that you can try with VEP.</a:t>
            </a:r>
          </a:p>
        </p:txBody>
      </p:sp>
      <p:sp>
        <p:nvSpPr>
          <p:cNvPr id="4" name="Rectangle 3"/>
          <p:cNvSpPr/>
          <p:nvPr/>
        </p:nvSpPr>
        <p:spPr>
          <a:xfrm>
            <a:off x="743288" y="1925002"/>
            <a:ext cx="2663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mChr15_Cleft.vcf</a:t>
            </a:r>
          </a:p>
        </p:txBody>
      </p:sp>
    </p:spTree>
    <p:extLst>
      <p:ext uri="{BB962C8B-B14F-4D97-AF65-F5344CB8AC3E}">
        <p14:creationId xmlns:p14="http://schemas.microsoft.com/office/powerpoint/2010/main" val="269820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4.4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4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14948" y="950213"/>
            <a:ext cx="41238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a summary of the results of VEP for our Chromosome 15 data from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4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4.4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121"/>
            <a:ext cx="9144000" cy="6331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170" y="3427141"/>
            <a:ext cx="50388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Here is the detailed annotation for the variant calls.</a:t>
            </a:r>
          </a:p>
          <a:p>
            <a:endParaRPr lang="en-US" dirty="0"/>
          </a:p>
          <a:p>
            <a:r>
              <a:rPr lang="en-US" dirty="0" smtClean="0"/>
              <a:t>VEP lets you filter this by a number of parameters, including the predicted consequence of the detected variants.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5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471" y="1973086"/>
            <a:ext cx="855500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Cleft is a </a:t>
            </a:r>
            <a:r>
              <a:rPr lang="en-US" sz="1600" dirty="0" smtClean="0"/>
              <a:t>dominant craniofacial </a:t>
            </a:r>
            <a:r>
              <a:rPr lang="en-US" sz="1600" dirty="0"/>
              <a:t>ENU mutation that causes cleft palate. </a:t>
            </a:r>
            <a:r>
              <a:rPr lang="en-US" sz="1600" dirty="0" smtClean="0"/>
              <a:t>Of the </a:t>
            </a:r>
            <a:r>
              <a:rPr lang="en-US" sz="1600" dirty="0"/>
              <a:t>two variants that were nominated for validation, </a:t>
            </a:r>
            <a:r>
              <a:rPr lang="en-US" sz="1600" dirty="0" smtClean="0"/>
              <a:t>both were </a:t>
            </a:r>
            <a:r>
              <a:rPr lang="en-US" sz="1600" dirty="0"/>
              <a:t>SNVs residing in Col2a1, a gene coding for type </a:t>
            </a:r>
            <a:r>
              <a:rPr lang="en-US" sz="1600" dirty="0" smtClean="0"/>
              <a:t>II </a:t>
            </a:r>
            <a:r>
              <a:rPr lang="en-US" sz="1600" dirty="0" err="1" smtClean="0"/>
              <a:t>procollagen</a:t>
            </a:r>
            <a:r>
              <a:rPr lang="en-US" sz="1600" dirty="0"/>
              <a:t>. Both SNVs reside within 10 kb of each </a:t>
            </a:r>
            <a:r>
              <a:rPr lang="en-US" sz="1600" dirty="0" smtClean="0"/>
              <a:t>other (</a:t>
            </a:r>
            <a:r>
              <a:rPr lang="en-US" sz="1600" dirty="0"/>
              <a:t>Chr15:97815207 and Chr15:97825743) in Col2a1, a </a:t>
            </a:r>
            <a:r>
              <a:rPr lang="en-US" sz="1600" dirty="0" smtClean="0"/>
              <a:t>gene coding </a:t>
            </a:r>
            <a:r>
              <a:rPr lang="en-US" sz="1600" dirty="0"/>
              <a:t>for type II </a:t>
            </a:r>
            <a:r>
              <a:rPr lang="en-US" sz="1600" dirty="0" err="1"/>
              <a:t>procollagen</a:t>
            </a:r>
            <a:r>
              <a:rPr lang="en-US" sz="1600" dirty="0"/>
              <a:t>, and not surprisingly </a:t>
            </a:r>
            <a:r>
              <a:rPr lang="en-US" sz="1600" dirty="0" smtClean="0"/>
              <a:t>were found </a:t>
            </a:r>
            <a:r>
              <a:rPr lang="en-US" sz="1600" dirty="0"/>
              <a:t>to be concordant with the phenotype when </a:t>
            </a:r>
            <a:r>
              <a:rPr lang="en-US" sz="1600" dirty="0" smtClean="0"/>
              <a:t>multiple  animals </a:t>
            </a:r>
            <a:r>
              <a:rPr lang="en-US" sz="1600" dirty="0"/>
              <a:t>from the pedigree were genotyped. The </a:t>
            </a:r>
            <a:r>
              <a:rPr lang="en-US" sz="1600" dirty="0" smtClean="0"/>
              <a:t>most likely </a:t>
            </a:r>
            <a:r>
              <a:rPr lang="en-US" sz="1600" dirty="0"/>
              <a:t>causative lesion (G to A at Chr15:97815207) is </a:t>
            </a:r>
            <a:r>
              <a:rPr lang="en-US" sz="1600" dirty="0" smtClean="0"/>
              <a:t>a nonsense </a:t>
            </a:r>
            <a:r>
              <a:rPr lang="en-US" sz="1600" dirty="0"/>
              <a:t>mutation that introduces a premature </a:t>
            </a:r>
            <a:r>
              <a:rPr lang="en-US" sz="1600" dirty="0" smtClean="0"/>
              <a:t>stop codon </a:t>
            </a:r>
            <a:r>
              <a:rPr lang="en-US" sz="1600" dirty="0"/>
              <a:t>at amino acid 645. The second closely linked </a:t>
            </a:r>
            <a:r>
              <a:rPr lang="en-US" sz="1600" dirty="0" smtClean="0"/>
              <a:t>variant is </a:t>
            </a:r>
            <a:r>
              <a:rPr lang="en-US" sz="1600" dirty="0"/>
              <a:t>an A to T </a:t>
            </a:r>
            <a:r>
              <a:rPr lang="en-US" sz="1600" dirty="0" err="1"/>
              <a:t>transversion</a:t>
            </a:r>
            <a:r>
              <a:rPr lang="en-US" sz="1600" dirty="0"/>
              <a:t> in intron 12 that </a:t>
            </a:r>
            <a:r>
              <a:rPr lang="en-US" sz="1600" dirty="0" smtClean="0"/>
              <a:t>could potentially </a:t>
            </a:r>
            <a:r>
              <a:rPr lang="en-US" sz="1600" dirty="0"/>
              <a:t>act as a cryptic splice site. However, since </a:t>
            </a:r>
            <a:r>
              <a:rPr lang="en-US" sz="1600" dirty="0" smtClean="0"/>
              <a:t>RTPCR did </a:t>
            </a:r>
            <a:r>
              <a:rPr lang="en-US" sz="1600" dirty="0"/>
              <a:t>not reveal splicing abnormalities, it is </a:t>
            </a:r>
            <a:r>
              <a:rPr lang="en-US" sz="1600" dirty="0" smtClean="0"/>
              <a:t>more likely </a:t>
            </a:r>
            <a:r>
              <a:rPr lang="en-US" sz="1600" dirty="0"/>
              <a:t>that the nonsense mutation is the causative </a:t>
            </a:r>
            <a:r>
              <a:rPr lang="en-US" sz="1600" dirty="0" smtClean="0"/>
              <a:t>lesion (</a:t>
            </a:r>
            <a:r>
              <a:rPr lang="en-US" sz="1600" dirty="0"/>
              <a:t>Figure 2b). Mice homozygous for targeted deletions </a:t>
            </a:r>
            <a:r>
              <a:rPr lang="en-US" sz="1600" dirty="0" smtClean="0"/>
              <a:t>in Col2a1 </a:t>
            </a:r>
            <a:r>
              <a:rPr lang="en-US" sz="1600" dirty="0"/>
              <a:t>and mice homozygous for a previously characterized</a:t>
            </a:r>
            <a:r>
              <a:rPr lang="en-US" sz="1600" dirty="0" smtClean="0"/>
              <a:t>, spontaneous </a:t>
            </a:r>
            <a:r>
              <a:rPr lang="en-US" sz="1600" dirty="0" err="1"/>
              <a:t>mis</a:t>
            </a:r>
            <a:r>
              <a:rPr lang="en-US" sz="1600" dirty="0"/>
              <a:t>-sense mutation, Col2a1sedc, </a:t>
            </a:r>
            <a:r>
              <a:rPr lang="en-US" sz="1600" dirty="0" smtClean="0"/>
              <a:t>share similar </a:t>
            </a:r>
            <a:r>
              <a:rPr lang="en-US" sz="1600" dirty="0"/>
              <a:t>defects in cartilage development to Cleft mutants</a:t>
            </a:r>
            <a:r>
              <a:rPr lang="en-US" sz="1600" dirty="0" smtClean="0"/>
              <a:t>, including </a:t>
            </a:r>
            <a:r>
              <a:rPr lang="en-US" sz="1600" dirty="0"/>
              <a:t>recessive </a:t>
            </a:r>
            <a:r>
              <a:rPr lang="en-US" sz="1600" dirty="0" err="1"/>
              <a:t>peri</a:t>
            </a:r>
            <a:r>
              <a:rPr lang="en-US" sz="1600" dirty="0"/>
              <a:t>-natal lethality and </a:t>
            </a:r>
            <a:r>
              <a:rPr lang="en-US" sz="1600" dirty="0" err="1"/>
              <a:t>orofacial</a:t>
            </a:r>
            <a:r>
              <a:rPr lang="en-US" sz="1600" dirty="0"/>
              <a:t> </a:t>
            </a:r>
            <a:r>
              <a:rPr lang="en-US" sz="1600" dirty="0" err="1" smtClean="0"/>
              <a:t>clefting</a:t>
            </a:r>
            <a:r>
              <a:rPr lang="en-US" sz="1600" dirty="0"/>
              <a:t> </a:t>
            </a:r>
            <a:r>
              <a:rPr lang="en-US" sz="1600" dirty="0" smtClean="0"/>
              <a:t>[</a:t>
            </a:r>
            <a:r>
              <a:rPr lang="en-US" sz="1600" dirty="0"/>
              <a:t>19,20], providing further support that the Cleft </a:t>
            </a:r>
            <a:r>
              <a:rPr lang="en-US" sz="1600" dirty="0" smtClean="0"/>
              <a:t>phenotype is </a:t>
            </a:r>
            <a:r>
              <a:rPr lang="en-US" sz="1600" dirty="0"/>
              <a:t>the result of a mutation in Col2a1.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8179" y="721866"/>
            <a:ext cx="503883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So…which might be the causative mutation?</a:t>
            </a:r>
          </a:p>
          <a:p>
            <a:r>
              <a:rPr lang="en-US" dirty="0" smtClean="0"/>
              <a:t>Not a push button answer….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8179" y="5637057"/>
            <a:ext cx="503883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 location of the variants in this paper refer to NCBIm37…but I mapped the reads to GRCm38.p1.</a:t>
            </a:r>
          </a:p>
          <a:p>
            <a:r>
              <a:rPr lang="en-US" i="1" dirty="0" smtClean="0"/>
              <a:t>How do you map Build 37 coordinates to Build 38?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4846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do these exercises in Galaxy without an account</a:t>
            </a:r>
          </a:p>
          <a:p>
            <a:pPr lvl="1"/>
            <a:r>
              <a:rPr lang="en-US" dirty="0" smtClean="0"/>
              <a:t>But without an account you can’t save your work</a:t>
            </a:r>
          </a:p>
          <a:p>
            <a:r>
              <a:rPr lang="en-US" dirty="0" smtClean="0"/>
              <a:t>Many of the data files are LARGE and will take awhile to upload</a:t>
            </a:r>
          </a:p>
          <a:p>
            <a:pPr lvl="1"/>
            <a:r>
              <a:rPr lang="en-US" dirty="0" smtClean="0"/>
              <a:t>Available from a public </a:t>
            </a:r>
            <a:r>
              <a:rPr lang="en-US" dirty="0" err="1" smtClean="0"/>
              <a:t>DropBox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3701" y="5479832"/>
            <a:ext cx="8133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www.dropbox.com</a:t>
            </a:r>
            <a:r>
              <a:rPr lang="en-US" dirty="0"/>
              <a:t>/</a:t>
            </a:r>
            <a:r>
              <a:rPr lang="en-US" dirty="0" err="1"/>
              <a:t>sh</a:t>
            </a:r>
            <a:r>
              <a:rPr lang="en-US" dirty="0"/>
              <a:t>/seqishl631f363x/AADoBskzYjPt_iJI21dxJqV8a</a:t>
            </a:r>
          </a:p>
        </p:txBody>
      </p:sp>
    </p:spTree>
    <p:extLst>
      <p:ext uri="{BB962C8B-B14F-4D97-AF65-F5344CB8AC3E}">
        <p14:creationId xmlns:p14="http://schemas.microsoft.com/office/powerpoint/2010/main" val="196587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4.4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27"/>
            <a:ext cx="9144000" cy="59030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3747" y="6408706"/>
            <a:ext cx="4061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igv</a:t>
            </a:r>
            <a:r>
              <a:rPr lang="en-US" dirty="0"/>
              <a:t>/home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54923" y="3803185"/>
            <a:ext cx="315072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Display of sequence read alignments in the Col2a1 gene </a:t>
            </a:r>
            <a:r>
              <a:rPr lang="en-US" dirty="0" err="1" smtClean="0"/>
              <a:t>region..generated</a:t>
            </a:r>
            <a:r>
              <a:rPr lang="en-US" dirty="0" smtClean="0"/>
              <a:t> by viewing the BAM data in IGV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i="1" dirty="0" smtClean="0"/>
              <a:t>- need both the BAM file AND the BAM index file to display in IGV.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865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2 at 4.4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" y="0"/>
            <a:ext cx="472786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7323" y="3955585"/>
            <a:ext cx="315072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Zoomed in view using IGV for </a:t>
            </a:r>
          </a:p>
          <a:p>
            <a:r>
              <a:rPr lang="en-US" dirty="0"/>
              <a:t>chr15:97984776</a:t>
            </a:r>
          </a:p>
        </p:txBody>
      </p:sp>
    </p:spTree>
    <p:extLst>
      <p:ext uri="{BB962C8B-B14F-4D97-AF65-F5344CB8AC3E}">
        <p14:creationId xmlns:p14="http://schemas.microsoft.com/office/powerpoint/2010/main" val="5432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91"/>
            <a:ext cx="8229600" cy="1143000"/>
          </a:xfrm>
        </p:spPr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606"/>
            <a:ext cx="8229600" cy="4525963"/>
          </a:xfrm>
        </p:spPr>
        <p:txBody>
          <a:bodyPr/>
          <a:lstStyle/>
          <a:p>
            <a:r>
              <a:rPr lang="en-US" dirty="0" smtClean="0"/>
              <a:t>We’ve supplied data files to let you do the longer or shorter </a:t>
            </a:r>
            <a:r>
              <a:rPr lang="en-US" dirty="0" err="1" smtClean="0"/>
              <a:t>exome</a:t>
            </a:r>
            <a:r>
              <a:rPr lang="en-US" dirty="0" smtClean="0"/>
              <a:t> workflow. </a:t>
            </a:r>
          </a:p>
          <a:p>
            <a:r>
              <a:rPr lang="en-US" b="1" dirty="0" smtClean="0"/>
              <a:t>Start with the simple workflow (Chr15BAM + GRCm38.p1 -&gt; </a:t>
            </a:r>
            <a:r>
              <a:rPr lang="en-US" b="1" dirty="0" err="1" smtClean="0"/>
              <a:t>FreeBayes</a:t>
            </a:r>
            <a:r>
              <a:rPr lang="en-US" b="1" dirty="0" smtClean="0"/>
              <a:t>).</a:t>
            </a:r>
          </a:p>
          <a:p>
            <a:pPr lvl="1"/>
            <a:r>
              <a:rPr lang="en-US" i="1" dirty="0" smtClean="0"/>
              <a:t>Note…the BAM file for the entire </a:t>
            </a:r>
            <a:r>
              <a:rPr lang="en-US" i="1" dirty="0" err="1" smtClean="0"/>
              <a:t>exome</a:t>
            </a:r>
            <a:r>
              <a:rPr lang="en-US" i="1" dirty="0" smtClean="0"/>
              <a:t> data set (not just </a:t>
            </a:r>
            <a:r>
              <a:rPr lang="en-US" i="1" dirty="0" err="1" smtClean="0"/>
              <a:t>chr</a:t>
            </a:r>
            <a:r>
              <a:rPr lang="en-US" i="1" dirty="0" smtClean="0"/>
              <a:t> 15) for the </a:t>
            </a:r>
            <a:r>
              <a:rPr lang="en-US" i="1" dirty="0"/>
              <a:t>Cleft </a:t>
            </a:r>
            <a:r>
              <a:rPr lang="en-US" i="1" dirty="0" smtClean="0"/>
              <a:t>mutant is also available</a:t>
            </a:r>
          </a:p>
          <a:p>
            <a:pPr lvl="2"/>
            <a:r>
              <a:rPr lang="en-US" dirty="0" smtClean="0"/>
              <a:t> MMR_12724_GES_JAX_Lmerged_aln.bam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8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1848"/>
            <a:ext cx="8229600" cy="1143000"/>
          </a:xfrm>
        </p:spPr>
        <p:txBody>
          <a:bodyPr/>
          <a:lstStyle/>
          <a:p>
            <a:r>
              <a:rPr lang="en-US" dirty="0" smtClean="0"/>
              <a:t>A Simple </a:t>
            </a:r>
            <a:r>
              <a:rPr lang="en-US" dirty="0" smtClean="0"/>
              <a:t>RNA </a:t>
            </a:r>
            <a:r>
              <a:rPr lang="en-US" dirty="0" err="1" smtClean="0"/>
              <a:t>Seq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6" y="1070620"/>
            <a:ext cx="8632754" cy="51995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Get sequence data </a:t>
            </a:r>
            <a:endParaRPr lang="en-US" sz="28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Align </a:t>
            </a:r>
            <a:r>
              <a:rPr lang="en-US" dirty="0" smtClean="0"/>
              <a:t>sequence data to a </a:t>
            </a:r>
            <a:r>
              <a:rPr lang="en-US" dirty="0" smtClean="0"/>
              <a:t>reference</a:t>
            </a:r>
            <a:endParaRPr lang="en-US" dirty="0"/>
          </a:p>
          <a:p>
            <a:pPr lvl="1"/>
            <a:r>
              <a:rPr lang="en-US" sz="2400" dirty="0" err="1" smtClean="0"/>
              <a:t>TopHat</a:t>
            </a:r>
            <a:r>
              <a:rPr lang="en-US" sz="2400" dirty="0" smtClean="0"/>
              <a:t> is commonly used because it is tuned to aligning transcripts to a genome (splice site aware)</a:t>
            </a:r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ccb.jhu.edu</a:t>
            </a:r>
            <a:r>
              <a:rPr lang="en-US" sz="2400" dirty="0"/>
              <a:t>/software/</a:t>
            </a:r>
            <a:r>
              <a:rPr lang="en-US" sz="2400" dirty="0" err="1"/>
              <a:t>tophat</a:t>
            </a:r>
            <a:r>
              <a:rPr lang="en-US" sz="2400" dirty="0"/>
              <a:t>/</a:t>
            </a:r>
            <a:r>
              <a:rPr lang="en-US" sz="2400" dirty="0" err="1"/>
              <a:t>index.shtml</a:t>
            </a:r>
            <a:endParaRPr lang="en-US" sz="2400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Associate aligned reads to transcript models/annotations</a:t>
            </a:r>
          </a:p>
          <a:p>
            <a:pPr marL="742950" lvl="2" indent="-342900"/>
            <a:r>
              <a:rPr lang="en-US" dirty="0" smtClean="0"/>
              <a:t>Cufflinks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Quantitation of expression/Differential gene expression</a:t>
            </a:r>
            <a:endParaRPr lang="en-US" dirty="0" smtClean="0"/>
          </a:p>
          <a:p>
            <a:pPr lvl="1"/>
            <a:r>
              <a:rPr lang="en-US" sz="2400" dirty="0" err="1" smtClean="0"/>
              <a:t>Cuffmerge</a:t>
            </a:r>
            <a:r>
              <a:rPr lang="en-US" sz="2400" dirty="0" smtClean="0"/>
              <a:t>/</a:t>
            </a:r>
            <a:r>
              <a:rPr lang="en-US" sz="2400" dirty="0" err="1" smtClean="0"/>
              <a:t>Cuffdiff</a:t>
            </a:r>
            <a:endParaRPr lang="en-US" sz="2400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cufflinks.cbcb.umd.edu</a:t>
            </a:r>
            <a:r>
              <a:rPr lang="en-US" dirty="0"/>
              <a:t>/</a:t>
            </a:r>
            <a:r>
              <a:rPr lang="en-US" dirty="0" err="1"/>
              <a:t>tutorial.html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41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41288"/>
            <a:ext cx="8366125" cy="77311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Typical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RNA_Seq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34" charset="-128"/>
                <a:cs typeface="+mj-cs"/>
              </a:rPr>
              <a:t> Project Work Flow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253057" y="1878689"/>
            <a:ext cx="1595543" cy="331111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Sequencing</a:t>
            </a:r>
          </a:p>
        </p:txBody>
      </p:sp>
      <p:cxnSp>
        <p:nvCxnSpPr>
          <p:cNvPr id="6" name="Straight Arrow Connector 33"/>
          <p:cNvCxnSpPr>
            <a:cxnSpLocks noChangeShapeType="1"/>
          </p:cNvCxnSpPr>
          <p:nvPr/>
        </p:nvCxnSpPr>
        <p:spPr bwMode="auto">
          <a:xfrm rot="16200000" flipH="1">
            <a:off x="7200811" y="1678021"/>
            <a:ext cx="314404" cy="63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609600" y="1116689"/>
            <a:ext cx="1593953" cy="33111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Tissue Sample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3670969" y="3886597"/>
            <a:ext cx="1593957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Cufflinks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3677325" y="3200400"/>
            <a:ext cx="1593953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Arial" pitchFamily="34" charset="0"/>
              </a:rPr>
              <a:t>TopHat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3581400" y="1905000"/>
            <a:ext cx="1595544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FASTQ file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286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10800000">
            <a:off x="5257800" y="2057400"/>
            <a:ext cx="914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586056" y="2590800"/>
            <a:ext cx="1595544" cy="331111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Arial" pitchFamily="34" charset="0"/>
              </a:rPr>
              <a:t>QC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3505200" y="4267200"/>
            <a:ext cx="2057400" cy="609600"/>
          </a:xfrm>
          <a:prstGeom prst="roundRect">
            <a:avLst>
              <a:gd name="adj" fmla="val 16667"/>
            </a:avLst>
          </a:prstGeom>
          <a:solidFill>
            <a:srgbClr val="FFFFAD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Gene/Transcript/</a:t>
            </a:r>
            <a:r>
              <a:rPr lang="en-US" sz="1400" dirty="0" err="1" smtClean="0">
                <a:latin typeface="Arial" pitchFamily="34" charset="0"/>
              </a:rPr>
              <a:t>Exon</a:t>
            </a:r>
            <a:r>
              <a:rPr lang="en-US" sz="1400" dirty="0" smtClean="0">
                <a:latin typeface="Arial" pitchFamily="34" charset="0"/>
              </a:rPr>
              <a:t> Expression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5400000">
            <a:off x="4306094" y="3695303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6096000" y="4267200"/>
            <a:ext cx="1366944" cy="5334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 smtClean="0">
                <a:latin typeface="Arial" pitchFamily="34" charset="0"/>
              </a:rPr>
              <a:t>Visualization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2895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Total RNA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191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4800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mRNA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6096000" y="1295400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ounded Rectangle 21"/>
          <p:cNvSpPr>
            <a:spLocks noChangeArrowheads="1"/>
          </p:cNvSpPr>
          <p:nvPr/>
        </p:nvSpPr>
        <p:spPr bwMode="auto">
          <a:xfrm>
            <a:off x="6705600" y="1143000"/>
            <a:ext cx="1212953" cy="304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</a:rPr>
              <a:t>cDNA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5638800" y="4572000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3962400" y="5562600"/>
            <a:ext cx="1214544" cy="4572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C5C57A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400" dirty="0">
                <a:latin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</a:rPr>
              <a:t>Statistical Analysis</a:t>
            </a: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rot="5400000">
            <a:off x="4228306" y="5219700"/>
            <a:ext cx="534194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4306094" y="3085306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4306094" y="2476500"/>
            <a:ext cx="227806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495800" y="647700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JAX Computational Sciences Service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6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8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RNASeq</a:t>
            </a:r>
            <a:r>
              <a:rPr lang="en-US" dirty="0"/>
              <a:t> </a:t>
            </a:r>
            <a:r>
              <a:rPr lang="en-US" dirty="0" smtClean="0"/>
              <a:t>Tasks, Tools and File Formats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16383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Quality Control</a:t>
            </a:r>
            <a:endParaRPr lang="en-US" sz="20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32004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Alignment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09600" y="46482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Summarization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72150" y="16383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FastQ</a:t>
            </a:r>
            <a:r>
              <a:rPr lang="en-US" sz="2000" b="1" dirty="0" smtClean="0">
                <a:solidFill>
                  <a:schemeClr val="tx1"/>
                </a:solidFill>
              </a:rPr>
              <a:t>, </a:t>
            </a:r>
            <a:r>
              <a:rPr lang="en-US" sz="2000" b="1" dirty="0" err="1" smtClean="0">
                <a:solidFill>
                  <a:schemeClr val="tx1"/>
                </a:solidFill>
              </a:rPr>
              <a:t>SangerFastQ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181350" y="46101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Cufflinks</a:t>
            </a:r>
            <a:endParaRPr lang="en-US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181350" y="28956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TopHat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238500" y="1676400"/>
            <a:ext cx="22098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FastQC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5772150" y="33528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SAM/BAM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810250" y="4648200"/>
            <a:ext cx="2209800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GTF, BED, GFF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600" y="6096000"/>
            <a:ext cx="22098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Differential Gene Expression</a:t>
            </a:r>
            <a:endParaRPr lang="en-US" sz="2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3238500" y="607695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Edge, </a:t>
            </a:r>
            <a:r>
              <a:rPr lang="en-US" sz="2000" b="1" dirty="0" err="1" smtClean="0"/>
              <a:t>DESeq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baySeq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26199" y="902732"/>
            <a:ext cx="80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Task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784477" y="870466"/>
            <a:ext cx="78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Tool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965711" y="838200"/>
            <a:ext cx="1822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File Format</a:t>
            </a:r>
            <a:endParaRPr lang="en-US" sz="2800" dirty="0"/>
          </a:p>
        </p:txBody>
      </p:sp>
      <p:sp>
        <p:nvSpPr>
          <p:cNvPr id="23" name="Down Arrow 22"/>
          <p:cNvSpPr/>
          <p:nvPr/>
        </p:nvSpPr>
        <p:spPr>
          <a:xfrm>
            <a:off x="1394300" y="24384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1405650" y="40386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417000" y="5486400"/>
            <a:ext cx="739300" cy="457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200400" y="3657600"/>
            <a:ext cx="2209800" cy="6096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IGV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613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9478" y="6146878"/>
            <a:ext cx="6482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usegalaxy.org</a:t>
            </a:r>
            <a:r>
              <a:rPr lang="en-US" dirty="0"/>
              <a:t>/u/</a:t>
            </a:r>
            <a:r>
              <a:rPr lang="en-US" dirty="0" err="1"/>
              <a:t>jeremy</a:t>
            </a:r>
            <a:r>
              <a:rPr lang="en-US" dirty="0"/>
              <a:t>/p/galaxy-</a:t>
            </a:r>
            <a:r>
              <a:rPr lang="en-US" dirty="0" err="1"/>
              <a:t>rna</a:t>
            </a:r>
            <a:r>
              <a:rPr lang="en-US" dirty="0"/>
              <a:t>-</a:t>
            </a:r>
            <a:r>
              <a:rPr lang="en-US" dirty="0" err="1"/>
              <a:t>seq</a:t>
            </a:r>
            <a:r>
              <a:rPr lang="en-US" dirty="0"/>
              <a:t>-analysis-exercise</a:t>
            </a:r>
          </a:p>
        </p:txBody>
      </p:sp>
      <p:pic>
        <p:nvPicPr>
          <p:cNvPr id="5" name="Picture 4" descr="Screen Shot 2014-07-23 at 10.0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7" y="240910"/>
            <a:ext cx="8477762" cy="4999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396667" y="4640036"/>
            <a:ext cx="645669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There is a nice worked example of RNA </a:t>
            </a:r>
            <a:r>
              <a:rPr lang="en-US" dirty="0" err="1" smtClean="0"/>
              <a:t>seq</a:t>
            </a:r>
            <a:r>
              <a:rPr lang="en-US" dirty="0" smtClean="0"/>
              <a:t> in the Published Pages Section of Galaxy….</a:t>
            </a:r>
          </a:p>
          <a:p>
            <a:endParaRPr lang="en-US" dirty="0"/>
          </a:p>
          <a:p>
            <a:r>
              <a:rPr lang="en-US" dirty="0" smtClean="0"/>
              <a:t>To see all Published Pages, click on Shared Data -&gt; Published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3 at 10.12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0" y="125405"/>
            <a:ext cx="6510349" cy="2995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23 at 10.1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47" y="1356575"/>
            <a:ext cx="6671319" cy="306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3 at 10.14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85" y="2924191"/>
            <a:ext cx="6885946" cy="368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5079503" y="626096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94466" y="1869668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19671" y="3897383"/>
            <a:ext cx="1824329" cy="784143"/>
          </a:xfrm>
          <a:prstGeom prst="ellipse">
            <a:avLst/>
          </a:prstGeom>
          <a:solidFill>
            <a:srgbClr val="FDEADA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6443278" y="3937261"/>
            <a:ext cx="876393" cy="60295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970" y="3266088"/>
            <a:ext cx="253043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Some screenshots from the RNA </a:t>
            </a:r>
            <a:r>
              <a:rPr lang="en-US" dirty="0" err="1" smtClean="0"/>
              <a:t>Seq</a:t>
            </a:r>
            <a:r>
              <a:rPr lang="en-US" dirty="0" smtClean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24 at 9.28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8222"/>
            <a:ext cx="7543800" cy="367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54581" y="4469981"/>
            <a:ext cx="604654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TopHat</a:t>
            </a:r>
            <a:r>
              <a:rPr lang="en-US" dirty="0" smtClean="0"/>
              <a:t>/Cufflinks RNA </a:t>
            </a:r>
            <a:r>
              <a:rPr lang="en-US" dirty="0" err="1" smtClean="0"/>
              <a:t>Seq</a:t>
            </a:r>
            <a:r>
              <a:rPr lang="en-US" dirty="0" smtClean="0"/>
              <a:t> tools are commonly </a:t>
            </a:r>
            <a:r>
              <a:rPr lang="en-US" dirty="0" err="1" smtClean="0"/>
              <a:t>used..but</a:t>
            </a:r>
            <a:r>
              <a:rPr lang="en-US" dirty="0" smtClean="0"/>
              <a:t> they aren’t the only ones out there. </a:t>
            </a:r>
          </a:p>
          <a:p>
            <a:endParaRPr lang="en-US" dirty="0"/>
          </a:p>
          <a:p>
            <a:r>
              <a:rPr lang="en-US" dirty="0" smtClean="0"/>
              <a:t>It is possible to add new tools to Galaxy via the Galaxy </a:t>
            </a:r>
            <a:r>
              <a:rPr lang="en-US" dirty="0" err="1" smtClean="0"/>
              <a:t>ToolShed</a:t>
            </a:r>
            <a:r>
              <a:rPr lang="en-US" dirty="0" smtClean="0"/>
              <a:t> but this requires some programming experience.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66" y="4071604"/>
            <a:ext cx="2270495" cy="22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4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Notes on Galaxy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try different parameters for alignment or variant calling and visualize the differences in the results</a:t>
            </a:r>
          </a:p>
          <a:p>
            <a:r>
              <a:rPr lang="en-US" dirty="0" smtClean="0"/>
              <a:t>Your history helps you “remember” the parameter settings when you publish your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8000" y="-64022"/>
            <a:ext cx="8229600" cy="1143000"/>
          </a:xfrm>
        </p:spPr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4" name="Content Placeholder 3" descr="Screen Shot 2014-07-19 at 4.02.52 P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2060"/>
          <a:stretch>
            <a:fillRect/>
          </a:stretch>
        </p:blipFill>
        <p:spPr>
          <a:xfrm>
            <a:off x="287871" y="922867"/>
            <a:ext cx="8636000" cy="474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80046" y="6207661"/>
            <a:ext cx="25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usegalaxy.org</a:t>
            </a:r>
            <a:r>
              <a:rPr lang="en-US" sz="2000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" y="1640350"/>
            <a:ext cx="13003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List of Tools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7113" y="2190564"/>
            <a:ext cx="134671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Dialog panel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2075" y="2844217"/>
            <a:ext cx="164179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Analysis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4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Galaxy Tutorials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support</a:t>
            </a:r>
          </a:p>
          <a:p>
            <a:pPr lvl="1"/>
            <a:r>
              <a:rPr lang="en-US" dirty="0">
                <a:hlinkClick r:id="rId2"/>
              </a:rPr>
              <a:t>https://biostar.usegalaxy.org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Tutorials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://usegalaxy.org/u/aun1/p/</a:t>
            </a:r>
            <a:r>
              <a:rPr lang="en-US" dirty="0" smtClean="0">
                <a:hlinkClick r:id="rId3"/>
              </a:rPr>
              <a:t>galaxy101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https://wiki.galaxyproject.org/</a:t>
            </a:r>
            <a:r>
              <a:rPr lang="en-US" dirty="0" smtClean="0">
                <a:hlinkClick r:id="rId4"/>
              </a:rPr>
              <a:t>Learn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83" y="227189"/>
            <a:ext cx="1950571" cy="16596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88529"/>
            <a:ext cx="8551333" cy="489373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Analyze</a:t>
            </a:r>
          </a:p>
          <a:p>
            <a:pPr lvl="1"/>
            <a:r>
              <a:rPr lang="en-US" dirty="0" smtClean="0"/>
              <a:t>Build reusable analysis workflows for many types of data analysis needs</a:t>
            </a:r>
          </a:p>
          <a:p>
            <a:pPr lvl="1"/>
            <a:r>
              <a:rPr lang="en-US" dirty="0" smtClean="0"/>
              <a:t>Interactive analysis</a:t>
            </a:r>
          </a:p>
          <a:p>
            <a:pPr lvl="1"/>
            <a:r>
              <a:rPr lang="en-US" dirty="0" smtClean="0"/>
              <a:t>Reproducible analysis pipelines</a:t>
            </a:r>
          </a:p>
          <a:p>
            <a:pPr lvl="1"/>
            <a:r>
              <a:rPr lang="en-US" dirty="0" smtClean="0"/>
              <a:t>Many analysis tools available … ready to use!</a:t>
            </a:r>
          </a:p>
          <a:p>
            <a:r>
              <a:rPr lang="en-US" dirty="0" smtClean="0"/>
              <a:t>Visualize</a:t>
            </a:r>
          </a:p>
          <a:p>
            <a:pPr lvl="1"/>
            <a:r>
              <a:rPr lang="en-US" dirty="0" smtClean="0"/>
              <a:t>Send analysis results to standard genome browsers</a:t>
            </a:r>
          </a:p>
          <a:p>
            <a:r>
              <a:rPr lang="en-US" dirty="0" smtClean="0"/>
              <a:t>Publish and Share</a:t>
            </a:r>
          </a:p>
          <a:p>
            <a:pPr lvl="1"/>
            <a:r>
              <a:rPr lang="en-US" dirty="0" smtClean="0"/>
              <a:t>Saved histories record the details of your analysis steps</a:t>
            </a:r>
          </a:p>
          <a:p>
            <a:pPr lvl="1"/>
            <a:r>
              <a:rPr lang="en-US" dirty="0" smtClean="0"/>
              <a:t>Open access to data and analysis results to colleagues</a:t>
            </a:r>
          </a:p>
          <a:p>
            <a:pPr lvl="1"/>
            <a:r>
              <a:rPr lang="en-US" dirty="0" smtClean="0"/>
              <a:t>Package analysis results for publication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1421" y="227189"/>
            <a:ext cx="7391401" cy="759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Galaxy in a Nutshell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7-18 at 9.29.5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816"/>
            <a:ext cx="9144000" cy="4568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4-07-18 at 9.3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30425"/>
            <a:ext cx="3568700" cy="216284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326355" y="5252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4257155"/>
            <a:ext cx="3485263" cy="1120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use Galaxy without registering but you can’t save your data analysis workflows, etc.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2 at 6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0" y="241300"/>
            <a:ext cx="3213100" cy="637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470" y="241300"/>
            <a:ext cx="465979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Example of what the history of analysis would look like in Galaxy.</a:t>
            </a:r>
          </a:p>
          <a:p>
            <a:endParaRPr lang="en-US" dirty="0"/>
          </a:p>
          <a:p>
            <a:r>
              <a:rPr lang="en-US" dirty="0" smtClean="0"/>
              <a:t>Green color means the analysis completed successfully. </a:t>
            </a:r>
          </a:p>
          <a:p>
            <a:endParaRPr lang="en-US" dirty="0"/>
          </a:p>
          <a:p>
            <a:r>
              <a:rPr lang="en-US" dirty="0" smtClean="0"/>
              <a:t>Once you have a history that works you can share it or turn it into a workflow</a:t>
            </a:r>
            <a:endParaRPr lang="en-US" dirty="0"/>
          </a:p>
        </p:txBody>
      </p:sp>
      <p:pic>
        <p:nvPicPr>
          <p:cNvPr id="2" name="Picture 1" descr="Screen Shot 2014-07-23 at 7.45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72" y="2708424"/>
            <a:ext cx="3508890" cy="390827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2926094" y="100269"/>
            <a:ext cx="1069376" cy="7687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16200000">
            <a:off x="7021817" y="2324059"/>
            <a:ext cx="1069376" cy="76873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3442054" y="4670200"/>
            <a:ext cx="2007462" cy="677491"/>
          </a:xfrm>
          <a:prstGeom prst="wedgeRectCallout">
            <a:avLst>
              <a:gd name="adj1" fmla="val 198879"/>
              <a:gd name="adj2" fmla="val -29779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Click on the cog to see History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93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4821"/>
            <a:ext cx="8229600" cy="1143000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6" y="958179"/>
            <a:ext cx="8551333" cy="4525963"/>
          </a:xfrm>
        </p:spPr>
        <p:txBody>
          <a:bodyPr/>
          <a:lstStyle/>
          <a:p>
            <a:r>
              <a:rPr lang="en-US" dirty="0" smtClean="0"/>
              <a:t>Galaxy results include links to visualization tools</a:t>
            </a:r>
          </a:p>
          <a:p>
            <a:pPr lvl="1"/>
            <a:r>
              <a:rPr lang="en-US" dirty="0" smtClean="0"/>
              <a:t>UCSC Genome Browser, IGV (external)</a:t>
            </a:r>
          </a:p>
          <a:p>
            <a:pPr lvl="1"/>
            <a:r>
              <a:rPr lang="en-US" dirty="0" err="1" smtClean="0"/>
              <a:t>Trackster</a:t>
            </a:r>
            <a:r>
              <a:rPr lang="en-US" dirty="0" smtClean="0"/>
              <a:t> (Galaxy’s internal </a:t>
            </a:r>
            <a:r>
              <a:rPr lang="en-US" dirty="0" err="1" smtClean="0"/>
              <a:t>viz</a:t>
            </a:r>
            <a:r>
              <a:rPr lang="en-US" dirty="0" smtClean="0"/>
              <a:t> tool)</a:t>
            </a:r>
          </a:p>
        </p:txBody>
      </p:sp>
      <p:pic>
        <p:nvPicPr>
          <p:cNvPr id="4" name="Picture 3" descr="Screen Shot 2014-07-23 at 7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44" y="2623712"/>
            <a:ext cx="4385472" cy="406717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38641" y="3526035"/>
            <a:ext cx="2100558" cy="553639"/>
          </a:xfrm>
          <a:prstGeom prst="wedgeRectCallout">
            <a:avLst>
              <a:gd name="adj1" fmla="val -189954"/>
              <a:gd name="adj2" fmla="val -9181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Click here first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294316" y="4318854"/>
            <a:ext cx="1613228" cy="553639"/>
          </a:xfrm>
          <a:prstGeom prst="wedgeRectCallout">
            <a:avLst>
              <a:gd name="adj1" fmla="val -190990"/>
              <a:gd name="adj2" fmla="val 7721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View in </a:t>
            </a:r>
            <a:r>
              <a:rPr lang="en-US" sz="1600" dirty="0" err="1" smtClean="0">
                <a:solidFill>
                  <a:schemeClr val="tx1"/>
                </a:solidFill>
              </a:rPr>
              <a:t>Trackster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38641" y="5426132"/>
            <a:ext cx="1613228" cy="553639"/>
          </a:xfrm>
          <a:prstGeom prst="wedgeRectCallout">
            <a:avLst>
              <a:gd name="adj1" fmla="val -206526"/>
              <a:gd name="adj2" fmla="val -1333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View @ UCSC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0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7-23 at 7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128273"/>
            <a:ext cx="5965113" cy="292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06877" y="3026839"/>
            <a:ext cx="393712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Example data for </a:t>
            </a:r>
            <a:r>
              <a:rPr lang="en-US" sz="2400" dirty="0" err="1" smtClean="0"/>
              <a:t>exome</a:t>
            </a:r>
            <a:r>
              <a:rPr lang="en-US" sz="2400" dirty="0" smtClean="0"/>
              <a:t> analysis from Fairfield et al., 2011 </a:t>
            </a:r>
          </a:p>
          <a:p>
            <a:endParaRPr lang="en-US" dirty="0" smtClean="0"/>
          </a:p>
          <a:p>
            <a:r>
              <a:rPr lang="en-US" sz="2000" b="1" dirty="0" smtClean="0"/>
              <a:t>Focus on the Cleft mutant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34" y="3007672"/>
            <a:ext cx="4632570" cy="34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8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2533" y="5934670"/>
            <a:ext cx="848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trace.ncbi.nlm.nih.gov</a:t>
            </a:r>
            <a:r>
              <a:rPr lang="en-US" dirty="0"/>
              <a:t>/Traces/</a:t>
            </a:r>
            <a:r>
              <a:rPr lang="en-US" dirty="0" err="1"/>
              <a:t>sra</a:t>
            </a:r>
            <a:r>
              <a:rPr lang="en-US" dirty="0"/>
              <a:t>/?view=</a:t>
            </a:r>
            <a:r>
              <a:rPr lang="en-US" dirty="0" err="1"/>
              <a:t>search_seq_name&amp;exp</a:t>
            </a:r>
            <a:r>
              <a:rPr lang="en-US" dirty="0"/>
              <a:t>=SRX089344&amp;run=&amp;m=</a:t>
            </a:r>
            <a:r>
              <a:rPr lang="en-US" dirty="0" err="1"/>
              <a:t>search&amp;s</a:t>
            </a:r>
            <a:r>
              <a:rPr lang="en-US" dirty="0"/>
              <a:t>=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3" name="Picture 2" descr="Screen Shot 2014-07-22 at 6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24366"/>
            <a:ext cx="7196667" cy="412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4-07-22 at 6.22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" y="3381128"/>
            <a:ext cx="7823200" cy="229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63444" y="1539459"/>
            <a:ext cx="369268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exome</a:t>
            </a:r>
            <a:r>
              <a:rPr lang="en-US" dirty="0" smtClean="0"/>
              <a:t> data for the Cleft mutant are in the NCBI SRA and can be downloaded directly from there.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5345086" y="2579263"/>
            <a:ext cx="3511047" cy="1101067"/>
          </a:xfrm>
          <a:prstGeom prst="wedgeRectCallout">
            <a:avLst>
              <a:gd name="adj1" fmla="val -18913"/>
              <a:gd name="adj2" fmla="val 20820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you download from SRA should already be in Sanger </a:t>
            </a:r>
            <a:r>
              <a:rPr lang="en-US" sz="1600" dirty="0" err="1" smtClean="0">
                <a:solidFill>
                  <a:schemeClr val="tx1"/>
                </a:solidFill>
              </a:rPr>
              <a:t>fastq</a:t>
            </a:r>
            <a:r>
              <a:rPr lang="en-US" sz="1600" dirty="0" smtClean="0">
                <a:solidFill>
                  <a:schemeClr val="tx1"/>
                </a:solidFill>
              </a:rPr>
              <a:t> format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55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1551</Words>
  <Application>Microsoft Macintosh PowerPoint</Application>
  <PresentationFormat>On-screen Show (4:3)</PresentationFormat>
  <Paragraphs>186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Introduction to Exome Analysis in Galaxy</vt:lpstr>
      <vt:lpstr>PowerPoint Presentation</vt:lpstr>
      <vt:lpstr>Galaxy</vt:lpstr>
      <vt:lpstr>PowerPoint Presentation</vt:lpstr>
      <vt:lpstr>PowerPoint Presentation</vt:lpstr>
      <vt:lpstr>PowerPoint Presentation</vt:lpstr>
      <vt:lpstr>Visualization</vt:lpstr>
      <vt:lpstr>PowerPoint Presentation</vt:lpstr>
      <vt:lpstr>PowerPoint Presentation</vt:lpstr>
      <vt:lpstr>A Simple Exome Analysis Workflow in Galaxy</vt:lpstr>
      <vt:lpstr>PowerPoint Presentation</vt:lpstr>
      <vt:lpstr>A Even Simpler Exome  Analysis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A Simple RNA Seq Workflow</vt:lpstr>
      <vt:lpstr>PowerPoint Presentation</vt:lpstr>
      <vt:lpstr>RNASeq Tasks, Tools and File Formats</vt:lpstr>
      <vt:lpstr>PowerPoint Presentation</vt:lpstr>
      <vt:lpstr>PowerPoint Presentation</vt:lpstr>
      <vt:lpstr>PowerPoint Presentation</vt:lpstr>
      <vt:lpstr>Additional Notes on Galaxy </vt:lpstr>
      <vt:lpstr>Many Galaxy Tutorials Available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 Bult</dc:creator>
  <cp:lastModifiedBy>Carol Bult</cp:lastModifiedBy>
  <cp:revision>35</cp:revision>
  <dcterms:created xsi:type="dcterms:W3CDTF">2014-07-18T13:40:45Z</dcterms:created>
  <dcterms:modified xsi:type="dcterms:W3CDTF">2014-07-24T13:34:09Z</dcterms:modified>
</cp:coreProperties>
</file>